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245F48A3-A7C7-47F1-BAAC-D77082E97199}">
          <p14:sldIdLst>
            <p14:sldId id="256"/>
            <p14:sldId id="257"/>
            <p14:sldId id="258"/>
            <p14:sldId id="260"/>
            <p14:sldId id="259"/>
            <p14:sldId id="26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284"/>
    <a:srgbClr val="C1D0F7"/>
    <a:srgbClr val="0000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59" autoAdjust="0"/>
    <p:restoredTop sz="94660"/>
  </p:normalViewPr>
  <p:slideViewPr>
    <p:cSldViewPr snapToGrid="0">
      <p:cViewPr>
        <p:scale>
          <a:sx n="75" d="100"/>
          <a:sy n="75" d="100"/>
        </p:scale>
        <p:origin x="1013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55.65217" units="1/cm"/>
          <inkml:channelProperty channel="Y" name="resolution" value="55.81395" units="1/cm"/>
          <inkml:channelProperty channel="T" name="resolution" value="1" units="1/dev"/>
        </inkml:channelProperties>
      </inkml:inkSource>
      <inkml:timestamp xml:id="ts0" timeString="2025-01-24T21:10:50.586"/>
    </inkml:context>
    <inkml:brush xml:id="br0">
      <inkml:brushProperty name="width" value="0.08819" units="cm"/>
      <inkml:brushProperty name="height" value="0.35278" units="cm"/>
      <inkml:brushProperty name="color" value="#FF0000"/>
      <inkml:brushProperty name="tip" value="rectangle"/>
      <inkml:brushProperty name="rasterOp" value="maskPen"/>
    </inkml:brush>
  </inkml:definitions>
  <iact:action type="add" startTime="18617">
    <iact:property name="dataType"/>
    <iact:actionData xml:id="d0">
      <inkml:trace xmlns:inkml="http://www.w3.org/2003/InkML" xml:id="stk0" contextRef="#ctx0" brushRef="#br0">24578 11405 0,'61'0'20,"-20"21"-18,-20-21-2,0 0 36,40 20-34,-40-20-1,20 0 30,-21 0-29,63 21 27,-63-21-1,21 0-27,-20 0 29,-1 0-29,21 0 34,-20 0-10,41 0-23,-21 0-2,61 0 37,-81 0-14,0 0-21,20 0 32,-21 20-32,42-20 37,-21 0-38,-20 0 106,20 0-105,0 0-1,61 0 56,1 0-56,-41 0 45,-21 0-44,0 21 58,-20-21-57,20 0 56,0 0-57,20 0 58,22 0-58,-22 0 60,1 0-60,0 0 55,-21 0-55,-21 0 73,1 0-27,40 0-46,-40 0 59,41 0-59,-21-21 60,20 21-60,-40 0 54,0 0-55,-1 0 30,1 0-30,20 0 47,0 0-46,-21 0 25,1 0-25,61-20 57,0 20-57,-41 0 29,-20 0-30,0 0 29,-1 0-2,21 0 7,-41-21-3,21 21 7,-1 0-37,21 0 59,0 0-60,1 0 30,19 0-29,-40 0 2,20 0 26,-21 0-28,42 0 29,-41 0-1,-1 0-28,1 0 35,-1 0-36,1 0 28,20 0-27,0 0 61,0 0-61,0 0 34,-20 0-34,20 0 28,-21 0-29,22 0 30,-22 0 0,1 0-29,40 0 51,21 0-51,-40 0 59,-1 0-59,-21 0 50,1 0-51,-1 0 19,1 0-18,20 0 40,-20 0-41,20 0 0,-21 0 30,21 0-30,0 21 61,83-21-60,-104 0-1,21 0 27,-20 0-26,-1 0-1,22 0 56,-1 20-55,0-20 57,-21 0-25,21 0-33,21 0 63,41 0-63,-42 0 56,-19 0-55,19 0 60,-20 0-61,42 0 59,-42 0-58,0 0 57,-21 0-56,21 0 28,0 0 27,42 0-58,-63 0 20,1 0-19,20 0 27,-21 0 3,1 0 1,0 0-1,-1 0-1,1 0 1,-1 0 1,1 0-3,20 0-28,20 0 32,-40 0-31,20 0 29,-20 0-1,-1 0 16,1 0-15,20 0 1,-21 0 44,1 0 3,-21-20 15,21 20-64,-21-21 112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200" units="cm"/>
          <inkml:channel name="T" type="integer" max="2.14748E9" units="dev"/>
        </inkml:traceFormat>
        <inkml:channelProperties>
          <inkml:channelProperty channel="X" name="resolution" value="55.65217" units="1/cm"/>
          <inkml:channelProperty channel="Y" name="resolution" value="55.81395" units="1/cm"/>
          <inkml:channelProperty channel="T" name="resolution" value="1" units="1/dev"/>
        </inkml:channelProperties>
      </inkml:inkSource>
      <inkml:timestamp xml:id="ts0" timeString="2025-01-24T21:10:50.586"/>
    </inkml:context>
    <inkml:brush xml:id="br0">
      <inkml:brushProperty name="width" value="0.08819" units="cm"/>
      <inkml:brushProperty name="height" value="0.35278" units="cm"/>
      <inkml:brushProperty name="color" value="#FFC000"/>
      <inkml:brushProperty name="tip" value="rectangle"/>
      <inkml:brushProperty name="rasterOp" value="maskPen"/>
    </inkml:brush>
  </inkml:definitions>
  <iact:action type="add" startTime="25286">
    <iact:property name="dataType"/>
    <iact:actionData xml:id="d0">
      <inkml:trace xmlns:inkml="http://www.w3.org/2003/InkML" xml:id="stk0" contextRef="#ctx0" brushRef="#br0">12576 12453 0,'0'-20'46,"-41"-1"-44,0 1 59,0 20-57,21 0 27,-22 0 27,-40 0-54,62 0 0,-21 0 5,20 0 21,-82 0-27,83 0 1,-1 0 7,-20 0 100,0 0-85,-62 0-23,83 0 25,-21 0-24,20 0 29,0 0 13,1 0-44,-1 0 28,1 0-26,-1 0 99,1 0-72,-1 0-17,-20 0 20</inkml:trace>
    </iact:actionData>
  </iact:action>
  <iact:action type="add" startTime="27442">
    <iact:property name="dataType"/>
    <iact:actionData xml:id="d1">
      <inkml:trace xmlns:inkml="http://www.w3.org/2003/InkML" xml:id="stk1" contextRef="#ctx0" brushRef="#br0">6781 16851 0,'-20'0'142,"-21"0"-140</inkml:trace>
    </iact:actionData>
  </iact:action>
  <iact:action type="add" startTime="27975">
    <iact:property name="dataType"/>
    <iact:actionData xml:id="d2">
      <inkml:trace xmlns:inkml="http://www.w3.org/2003/InkML" xml:id="stk2" contextRef="#ctx0" brushRef="#br0">6658 16851 0,'-21'0'75,"1"0"-73,-1 0 55,21-21-19,-20 21-36</inkml:trace>
    </iact:actionData>
  </iact:action>
  <iact:action type="add" startTime="28758">
    <iact:property name="dataType"/>
    <iact:actionData xml:id="d3">
      <inkml:trace xmlns:inkml="http://www.w3.org/2003/InkML" xml:id="stk3" contextRef="#ctx0" brushRef="#br0">6021 16851 0,'20'0'94,"22"0"-90,-1 21 4,20-1 44,1 1-50,-42-21 56,-20 20-54,-20-20 84</inkml:trace>
    </iact:actionData>
  </iact:action>
  <iact:action type="add" startTime="29582">
    <iact:property name="dataType"/>
    <iact:actionData xml:id="d4">
      <inkml:trace xmlns:inkml="http://www.w3.org/2003/InkML" xml:id="stk4" contextRef="#ctx0" brushRef="#br0">5569 16563 0,'41'0'64,"-21"0"-34,-20-20 1,21 20 16,0 0-12</inkml:trace>
    </iact:actionData>
  </iact:action>
  <iact:action type="add" startTime="30313">
    <iact:property name="dataType"/>
    <iact:actionData xml:id="d5">
      <inkml:trace xmlns:inkml="http://www.w3.org/2003/InkML" xml:id="stk5" contextRef="#ctx0" brushRef="#br0">6267 16419 0,'21'0'66,"0"0"4</inkml:trace>
    </iact:actionData>
  </iact:action>
  <iact:action type="add" startTime="31653">
    <iact:property name="dataType"/>
    <iact:actionData xml:id="d6">
      <inkml:trace xmlns:inkml="http://www.w3.org/2003/InkML" xml:id="stk6" contextRef="#ctx0" brushRef="#br0">7274 15269 0,'-20'0'86,"-1"0"-53,21-21-2,-20 21-29,-1 0 33,1 0-33</inkml:trace>
    </iact:actionData>
  </iact:action>
  <iact:action type="add" startTime="32654">
    <iact:property name="dataType"/>
    <iact:actionData xml:id="d7">
      <inkml:trace xmlns:inkml="http://www.w3.org/2003/InkML" xml:id="stk7" contextRef="#ctx0" brushRef="#br0">7562 14590 0,'21'0'102,"-1"0"-41,1 0-58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0EF84-DA8D-40DB-8214-1A249720DB90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B37E05-BF58-42BD-B476-C6AC0ADB65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3968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B37E05-BF58-42BD-B476-C6AC0ADB654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95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0DFFDC-02BE-ABC3-36DE-691D0D0DC2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AF32445-8202-6847-D5AF-85ACB59E2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31E07E-AF98-2D38-FF20-B7A4BFEF7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A164E4-6F4B-6554-4D9D-212F4286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20C881-FC02-1C7A-D5D5-F7341EA7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8315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91A820-CD69-FBBB-2CAC-A36740C5D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FE7DEAF-9997-3F4F-7452-F101140283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95209A-FA60-8547-3153-ADFEF58E2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26CDA6-2A7A-EB91-51ED-E7A020CBA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9D95BDF-B2F6-C124-F262-BB272C516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941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F53D07A-F857-6F21-CAF6-82D32369A7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F9156C5-35FC-AB6F-926A-B360C46A52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663A70-DD7B-E5A6-43AC-D42203D9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02A92B-1A3D-334F-79B0-805F7CD67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A655E88-7CBE-3BC8-85A9-F445DA8D1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755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4B9F45-ADAC-6E45-A3C0-3F2248705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430915-B9EA-5696-6084-9E394BCEC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D6B626-E556-9322-EC8B-824E49152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D64BE2-8041-23FA-053C-AD0A4F9A0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0356DB-3F09-0C2B-DA91-2130750B0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074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CB8E5B-5569-8602-A352-38AC13F24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B5B03A6-96D0-BB9F-1388-0A41D3C00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924B32-2BE5-39DB-FF68-4CE7FFDA2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FF80844-6DE6-CA2A-E9A5-D8EFF88D5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3C1DC1-BC17-59A1-25D7-0C3C73CDD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483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51282B-467B-0EEA-181D-E75FD895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FC1F86-E14C-7F70-8F6A-F845B53C0E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B73381C-7C73-272A-C84F-6C0DC9B19D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805A580-643C-EA1A-BAEC-77F49F492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6976F6-45E7-E289-D16C-3D120D288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C14961-0D78-C759-CEEC-C965180D3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4105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B40767-D1D3-37BF-5B63-D94A544C0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76E394-A159-D934-FA30-321F8A344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6386B84-3803-9A34-924E-2361EDD5A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185FF16-827D-C81F-FE5F-2388D2434D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F12DEE0-6A19-02ED-FF59-8043545B86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284FB07-79B7-0EC3-5A61-B48631FBB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1C91640-610C-A06C-B927-419F267D1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9C39100-B977-5436-54B9-226469E87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900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5346CC-82B6-215C-E37D-8C93A1D3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A57ADD8-CEFD-FE33-289B-49239284A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6E98E16-27B4-4B1F-2A43-7BA9F2215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2143D49-865A-1F84-934C-58FE1FD3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7213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6E22B51-7286-CE0A-778E-2EF18839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6A8F53A-F3DC-AF5E-1534-B001EFA4E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BBADC23-FB72-821E-7384-4FA86D508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2297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BFCAB2-2C2A-126D-874C-5ED0963AC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E52326-0346-8E92-54FE-FB88F3E04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95CCFB-60C6-BD99-8C8F-1691137B3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6476448-410B-F4D0-AA79-13415D38A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DEFF0B4-D4B2-9645-CD59-9A2C38F0C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8744453-F720-9476-21DC-A7E39577C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0461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951964-A210-C139-6F14-13D5C3B33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ED9FDFD-49DC-F2F0-D315-8C613432B1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830D01-F401-D341-3720-4330E786E9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7CFF6E-8B0A-95C3-864D-35DF626BF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1EAC84-046A-D2D8-006D-1817CE183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3BFF67-025B-5CE9-5C1B-50C76FD9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319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C783B6-92FF-FFAA-54A3-BC10AEA88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A4DA6B-841D-AD96-D6EE-BA2E11A05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721D31-E974-58FB-DC0B-5A6AC216BD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F8975-3BEC-4493-ADF8-EA273D89B11A}" type="datetimeFigureOut">
              <a:rPr lang="ru-RU" smtClean="0"/>
              <a:t>24.01.2025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41431E-9CBE-3170-434A-5740710A49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D7E821-4F9F-D4BA-296F-805BE6867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D9CD70-34FC-4189-993C-2ED4EED0AC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86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microsoft.com/office/2011/relationships/inkAction" Target="../ink/inkAction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0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microsoft.com/office/2011/relationships/inkAction" Target="../ink/inkAction2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5685FA-9D0D-C3BF-D8A2-FEC2A15FC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95262"/>
            <a:ext cx="9144000" cy="2387600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+mn-lt"/>
                <a:ea typeface="Lato" panose="020F0502020204030204" pitchFamily="34" charset="0"/>
                <a:cs typeface="Lato" panose="020F0502020204030204" pitchFamily="34" charset="0"/>
              </a:rPr>
              <a:t>Credit Card Fraud Prediction</a:t>
            </a:r>
            <a:endParaRPr lang="ru-RU" sz="4400" dirty="0">
              <a:latin typeface="+mn-lt"/>
              <a:ea typeface="Lato" panose="020F0502020204030204" pitchFamily="34" charset="0"/>
              <a:cs typeface="Lato" panose="020F050202020403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92337E6-B54F-3B88-86E9-F23BA959CB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82862"/>
            <a:ext cx="9687697" cy="1655762"/>
          </a:xfrm>
        </p:spPr>
        <p:txBody>
          <a:bodyPr/>
          <a:lstStyle/>
          <a:p>
            <a:r>
              <a:rPr lang="de-DE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Elizaveta Kotikova,  Martyna Janina </a:t>
            </a:r>
            <a:r>
              <a:rPr lang="de-DE" b="0" i="0" dirty="0" err="1">
                <a:effectLst/>
                <a:ea typeface="Lato" panose="020F0502020204030203" pitchFamily="34" charset="0"/>
                <a:cs typeface="Lato" panose="020F0502020204030203" pitchFamily="34" charset="0"/>
              </a:rPr>
              <a:t>Kopyta</a:t>
            </a:r>
            <a:r>
              <a:rPr lang="de-DE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,  </a:t>
            </a:r>
            <a:r>
              <a:rPr lang="de-DE" b="0" i="0" dirty="0" err="1">
                <a:effectLst/>
                <a:ea typeface="Lato" panose="020F0502020204030203" pitchFamily="34" charset="0"/>
                <a:cs typeface="Lato" panose="020F0502020204030203" pitchFamily="34" charset="0"/>
              </a:rPr>
              <a:t>Péter</a:t>
            </a:r>
            <a:r>
              <a:rPr lang="de-DE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 Ferenc Gyarmati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A7225DF-06FE-0F45-C96B-BE597826D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1389" y="4129645"/>
            <a:ext cx="1418968" cy="1418968"/>
          </a:xfrm>
          <a:prstGeom prst="rect">
            <a:avLst/>
          </a:prstGeom>
        </p:spPr>
      </p:pic>
      <p:pic>
        <p:nvPicPr>
          <p:cNvPr id="8" name="ElevenLabs_2025-01-24T20_17_21_Aria_pre_s45_sb75_se0_b_m2 (3)">
            <a:hlinkClick r:id="" action="ppaction://media"/>
            <a:extLst>
              <a:ext uri="{FF2B5EF4-FFF2-40B4-BE49-F238E27FC236}">
                <a16:creationId xmlns:a16="http://schemas.microsoft.com/office/drawing/2014/main" id="{4B040D11-198B-97A7-8AAD-1E0F75A7945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23970.18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76687" y="625669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246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5"/>
    </mc:Choice>
    <mc:Fallback>
      <p:transition spd="slow" advTm="3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21" objId="8"/>
        <p14:stopEvt time="3165" objId="8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01D78C-2206-98A5-B4FB-F8962558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582" y="82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ea typeface="Lato" panose="020F0502020204030203" pitchFamily="34" charset="0"/>
                <a:cs typeface="Lato" panose="020F0502020204030203" pitchFamily="34" charset="0"/>
              </a:rPr>
              <a:t>Challenge</a:t>
            </a:r>
            <a:endParaRPr lang="ru-RU" sz="36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A08A41-A500-24D8-5FA2-2500F8C8D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340" y="2435034"/>
            <a:ext cx="5305148" cy="2514063"/>
          </a:xfrm>
        </p:spPr>
        <p:txBody>
          <a:bodyPr>
            <a:normAutofit/>
          </a:bodyPr>
          <a:lstStyle/>
          <a:p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High cost of errors</a:t>
            </a:r>
            <a:endParaRPr lang="ru-RU" sz="24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400" dirty="0">
                <a:ea typeface="Lato" panose="020F0502020204030203" pitchFamily="34" charset="0"/>
                <a:cs typeface="Lato" panose="020F0502020204030203" pitchFamily="34" charset="0"/>
              </a:rPr>
              <a:t>F</a:t>
            </a:r>
            <a:r>
              <a:rPr lang="de-DE" sz="2400" dirty="0" err="1">
                <a:ea typeface="Lato" panose="020F0502020204030203" pitchFamily="34" charset="0"/>
                <a:cs typeface="Lato" panose="020F0502020204030203" pitchFamily="34" charset="0"/>
              </a:rPr>
              <a:t>raudsters</a:t>
            </a:r>
            <a:r>
              <a:rPr lang="de-DE" sz="2400" dirty="0"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400" dirty="0" err="1">
                <a:ea typeface="Lato" panose="020F0502020204030203" pitchFamily="34" charset="0"/>
                <a:cs typeface="Lato" panose="020F0502020204030203" pitchFamily="34" charset="0"/>
              </a:rPr>
              <a:t>evolution</a:t>
            </a:r>
            <a:endParaRPr lang="de-DE" sz="24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de-DE" sz="2400" dirty="0">
                <a:ea typeface="Lato" panose="020F0502020204030203" pitchFamily="34" charset="0"/>
                <a:cs typeface="Lato" panose="020F0502020204030203" pitchFamily="34" charset="0"/>
              </a:rPr>
              <a:t>Real-Time </a:t>
            </a:r>
            <a:r>
              <a:rPr lang="de-DE" sz="2400" dirty="0" err="1">
                <a:ea typeface="Lato" panose="020F0502020204030203" pitchFamily="34" charset="0"/>
                <a:cs typeface="Lato" panose="020F0502020204030203" pitchFamily="34" charset="0"/>
              </a:rPr>
              <a:t>detection</a:t>
            </a:r>
            <a:r>
              <a:rPr lang="de-DE" sz="2400" dirty="0"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400" dirty="0" err="1">
                <a:ea typeface="Lato" panose="020F0502020204030203" pitchFamily="34" charset="0"/>
                <a:cs typeface="Lato" panose="020F0502020204030203" pitchFamily="34" charset="0"/>
              </a:rPr>
              <a:t>required</a:t>
            </a:r>
            <a:endParaRPr lang="de-DE" sz="24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400" dirty="0">
                <a:ea typeface="Lato" panose="020F0502020204030203" pitchFamily="34" charset="0"/>
                <a:cs typeface="Lato" panose="020F0502020204030203" pitchFamily="34" charset="0"/>
              </a:rPr>
              <a:t>Personal data </a:t>
            </a:r>
            <a:r>
              <a:rPr lang="en-GB" sz="2400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  <a:sym typeface="Wingdings" panose="05000000000000000000" pitchFamily="2" charset="2"/>
              </a:rPr>
              <a:t></a:t>
            </a:r>
            <a:r>
              <a:rPr lang="en-GB" sz="2400" dirty="0">
                <a:ea typeface="Lato" panose="020F0502020204030203" pitchFamily="34" charset="0"/>
                <a:cs typeface="Lato" panose="020F0502020204030203" pitchFamily="34" charset="0"/>
              </a:rPr>
              <a:t> privacy regulations</a:t>
            </a:r>
            <a:endParaRPr lang="ru-RU" sz="24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2B204B2-00C0-C6B7-7FE6-76017A4110D9}"/>
              </a:ext>
            </a:extLst>
          </p:cNvPr>
          <p:cNvSpPr txBox="1">
            <a:spLocks/>
          </p:cNvSpPr>
          <p:nvPr/>
        </p:nvSpPr>
        <p:spPr>
          <a:xfrm>
            <a:off x="6323060" y="2173424"/>
            <a:ext cx="5181600" cy="523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ea typeface="Lato" panose="020F0502020204030203" pitchFamily="34" charset="0"/>
                <a:cs typeface="Lato" panose="020F0502020204030203" pitchFamily="34" charset="0"/>
              </a:rPr>
              <a:t>No domain knowledge required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EACB01-F672-89A2-6598-C22CBDFD7282}"/>
              </a:ext>
            </a:extLst>
          </p:cNvPr>
          <p:cNvSpPr txBox="1"/>
          <p:nvPr/>
        </p:nvSpPr>
        <p:spPr>
          <a:xfrm>
            <a:off x="687340" y="1403032"/>
            <a:ext cx="4048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Why</a:t>
            </a:r>
            <a:r>
              <a:rPr lang="de-DE" sz="28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800" b="1" dirty="0" err="1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is</a:t>
            </a:r>
            <a:r>
              <a:rPr lang="de-DE" sz="28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800" b="1" dirty="0" err="1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it</a:t>
            </a:r>
            <a:r>
              <a:rPr lang="de-DE" sz="28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800" b="1" dirty="0" err="1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challenging</a:t>
            </a:r>
            <a:r>
              <a:rPr lang="de-DE" sz="28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?</a:t>
            </a:r>
            <a:endParaRPr lang="ru-RU" sz="2800" b="1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2165E1-DFAE-234A-042B-C98942509819}"/>
              </a:ext>
            </a:extLst>
          </p:cNvPr>
          <p:cNvSpPr txBox="1"/>
          <p:nvPr/>
        </p:nvSpPr>
        <p:spPr>
          <a:xfrm>
            <a:off x="6439770" y="1403032"/>
            <a:ext cx="5538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What simplifies the analysis?</a:t>
            </a:r>
            <a:endParaRPr lang="ru-RU" sz="2800" b="1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F5FFC1-BADF-BCA0-3EFE-D36326D88A22}"/>
              </a:ext>
            </a:extLst>
          </p:cNvPr>
          <p:cNvSpPr txBox="1"/>
          <p:nvPr/>
        </p:nvSpPr>
        <p:spPr>
          <a:xfrm>
            <a:off x="6376146" y="4002836"/>
            <a:ext cx="56018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Reduced financial losses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Increased trust and satisfaction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Enhanced transaction security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Efficient fraud investigation</a:t>
            </a:r>
            <a:endParaRPr lang="ru-RU" sz="24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B6D5DA-ABD4-8839-CA0D-36452F619065}"/>
              </a:ext>
            </a:extLst>
          </p:cNvPr>
          <p:cNvSpPr txBox="1"/>
          <p:nvPr/>
        </p:nvSpPr>
        <p:spPr>
          <a:xfrm>
            <a:off x="6323060" y="3290146"/>
            <a:ext cx="5538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Expected benefits of the project:</a:t>
            </a:r>
            <a:endParaRPr lang="ru-RU" sz="2800" b="1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7" name="ElevenLabs_2025-01-24T20_17_21_Aria_pre_s45_sb75_se0_b_m2 (3)">
            <a:hlinkClick r:id="" action="ppaction://media"/>
            <a:extLst>
              <a:ext uri="{FF2B5EF4-FFF2-40B4-BE49-F238E27FC236}">
                <a16:creationId xmlns:a16="http://schemas.microsoft.com/office/drawing/2014/main" id="{02282853-32CF-57CC-C10D-91D91C7F08E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700" end="271270.18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98607" y="6246530"/>
            <a:ext cx="487363" cy="48736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2EB626-7CAC-89E7-062A-D53E5D1D5B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340" y="4920551"/>
            <a:ext cx="1569660" cy="15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453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105"/>
    </mc:Choice>
    <mc:Fallback>
      <p:transition spd="slow" advTm="50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7" objId="7"/>
        <p14:stopEvt time="50105" objId="7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23159-E95C-FD20-7DF3-7EC3BAFC4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973" y="0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ea typeface="Lato" panose="020F0502020204030203" pitchFamily="34" charset="0"/>
                <a:cs typeface="Lato" panose="020F0502020204030203" pitchFamily="34" charset="0"/>
              </a:rPr>
              <a:t>Dataset</a:t>
            </a:r>
            <a:endParaRPr lang="ru-RU" sz="36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FE065F-D3E8-A327-9603-B7842C4B9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973" y="1588235"/>
            <a:ext cx="4557584" cy="2993970"/>
          </a:xfrm>
        </p:spPr>
        <p:txBody>
          <a:bodyPr>
            <a:normAutofit/>
          </a:bodyPr>
          <a:lstStyle/>
          <a:p>
            <a:r>
              <a:rPr lang="de-DE" sz="24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555,719 </a:t>
            </a:r>
            <a:r>
              <a:rPr lang="de-DE" sz="2400" b="0" i="0" dirty="0" err="1">
                <a:effectLst/>
                <a:ea typeface="Lato" panose="020F0502020204030203" pitchFamily="34" charset="0"/>
                <a:cs typeface="Lato" panose="020F0502020204030203" pitchFamily="34" charset="0"/>
              </a:rPr>
              <a:t>instances</a:t>
            </a:r>
            <a:endParaRPr lang="ru-RU" sz="2400" b="0" i="0" dirty="0">
              <a:effectLst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de-DE" sz="24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22 </a:t>
            </a:r>
            <a:r>
              <a:rPr lang="de-DE" sz="2400" b="0" i="0" dirty="0" err="1">
                <a:effectLst/>
                <a:ea typeface="Lato" panose="020F0502020204030203" pitchFamily="34" charset="0"/>
                <a:cs typeface="Lato" panose="020F0502020204030203" pitchFamily="34" charset="0"/>
              </a:rPr>
              <a:t>attributes</a:t>
            </a:r>
            <a:endParaRPr lang="ru-RU" sz="2400" b="0" i="0" dirty="0">
              <a:effectLst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Mix of categorical and numerical data types</a:t>
            </a:r>
            <a:endParaRPr lang="ru-RU" sz="24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400" dirty="0">
                <a:ea typeface="Lato" panose="020F0502020204030203" pitchFamily="34" charset="0"/>
                <a:cs typeface="Lato" panose="020F0502020204030203" pitchFamily="34" charset="0"/>
              </a:rPr>
              <a:t>No null values</a:t>
            </a:r>
          </a:p>
          <a:p>
            <a:r>
              <a:rPr lang="en-GB" sz="2400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Imbalanced </a:t>
            </a:r>
            <a:r>
              <a:rPr lang="en-GB" sz="2400" dirty="0">
                <a:ea typeface="Lato" panose="020F0502020204030203" pitchFamily="34" charset="0"/>
                <a:cs typeface="Lato" panose="020F0502020204030203" pitchFamily="34" charset="0"/>
              </a:rPr>
              <a:t>dataset</a:t>
            </a:r>
            <a:endParaRPr lang="ru-RU" sz="24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6E09D9-2111-E439-3DA7-41FF43F288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167" y="1029464"/>
            <a:ext cx="5167449" cy="38088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1BAB2A-C9AB-8CAE-BF30-23D94D7DFB6E}"/>
              </a:ext>
            </a:extLst>
          </p:cNvPr>
          <p:cNvSpPr txBox="1"/>
          <p:nvPr/>
        </p:nvSpPr>
        <p:spPr>
          <a:xfrm>
            <a:off x="0" y="5354110"/>
            <a:ext cx="1201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Timestamp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of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transaction </a:t>
            </a:r>
            <a:r>
              <a:rPr lang="ru-RU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 </a:t>
            </a:r>
            <a:r>
              <a:rPr lang="ru-RU" dirty="0">
                <a:solidFill>
                  <a:srgbClr val="00528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С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ustomer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id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number</a:t>
            </a:r>
            <a:r>
              <a:rPr lang="ru-RU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• </a:t>
            </a:r>
            <a:r>
              <a:rPr lang="en-GB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erchant</a:t>
            </a:r>
            <a:r>
              <a:rPr lang="ru-RU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•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Category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Transaction type</a:t>
            </a:r>
            <a:r>
              <a:rPr lang="ru-RU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•</a:t>
            </a:r>
            <a:r>
              <a:rPr lang="en-GB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Transaction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amount</a:t>
            </a:r>
            <a:endParaRPr lang="ru-RU" dirty="0">
              <a:solidFill>
                <a:srgbClr val="005284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0E5BEE-127E-BB39-58C7-935129BF2D83}"/>
              </a:ext>
            </a:extLst>
          </p:cNvPr>
          <p:cNvSpPr txBox="1"/>
          <p:nvPr/>
        </p:nvSpPr>
        <p:spPr>
          <a:xfrm>
            <a:off x="655739" y="5701194"/>
            <a:ext cx="1228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Cardholder's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first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and last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name</a:t>
            </a:r>
            <a:r>
              <a:rPr lang="ru-RU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• 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Cardholder‘s 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address</a:t>
            </a:r>
            <a:r>
              <a:rPr lang="ru-RU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• 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Latitude and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Longitude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of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cardholder's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location</a:t>
            </a:r>
            <a:endParaRPr lang="ru-RU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6E297E-7931-7B15-B5D0-D3AA6942AF6D}"/>
              </a:ext>
            </a:extLst>
          </p:cNvPr>
          <p:cNvSpPr txBox="1"/>
          <p:nvPr/>
        </p:nvSpPr>
        <p:spPr>
          <a:xfrm>
            <a:off x="266174" y="6048278"/>
            <a:ext cx="1228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Population of the cardholder's city</a:t>
            </a:r>
            <a:r>
              <a:rPr lang="ru-RU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 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Cardholder's date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of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birth</a:t>
            </a:r>
            <a:r>
              <a:rPr lang="ru-RU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 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Unique transaction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id</a:t>
            </a:r>
            <a:r>
              <a:rPr lang="ru-RU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•</a:t>
            </a:r>
            <a:r>
              <a:rPr lang="en-GB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Transaction </a:t>
            </a:r>
            <a:r>
              <a:rPr lang="de-DE" b="0" i="0" dirty="0" err="1">
                <a:solidFill>
                  <a:srgbClr val="005284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timestamp</a:t>
            </a:r>
            <a:endParaRPr lang="ru-RU" dirty="0">
              <a:solidFill>
                <a:srgbClr val="005284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E0E8C0-1829-B53D-BE6C-EAB3D961DB8B}"/>
              </a:ext>
            </a:extLst>
          </p:cNvPr>
          <p:cNvSpPr txBox="1"/>
          <p:nvPr/>
        </p:nvSpPr>
        <p:spPr>
          <a:xfrm>
            <a:off x="390088" y="6341186"/>
            <a:ext cx="12282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Latitude and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Longtitude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of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merchant's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location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ru-RU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•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Fraudulent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transaction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indicator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ru-RU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•</a:t>
            </a:r>
            <a:r>
              <a:rPr lang="en-GB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Cardholder's </a:t>
            </a:r>
            <a:r>
              <a:rPr lang="de-DE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job</a:t>
            </a:r>
            <a:r>
              <a:rPr lang="de-DE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 title</a:t>
            </a:r>
            <a:endParaRPr lang="ru-RU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DDE24891-3450-5906-0239-E92F3A8A1C5F}"/>
              </a:ext>
            </a:extLst>
          </p:cNvPr>
          <p:cNvCxnSpPr>
            <a:cxnSpLocks/>
          </p:cNvCxnSpPr>
          <p:nvPr/>
        </p:nvCxnSpPr>
        <p:spPr>
          <a:xfrm>
            <a:off x="35257" y="5269764"/>
            <a:ext cx="12203635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ElevenLabs_2025-01-24T20_17_21_Aria_pre_s45_sb75_se0_b_m2 (3)">
            <a:hlinkClick r:id="" action="ppaction://media"/>
            <a:extLst>
              <a:ext uri="{FF2B5EF4-FFF2-40B4-BE49-F238E27FC236}">
                <a16:creationId xmlns:a16="http://schemas.microsoft.com/office/drawing/2014/main" id="{853B307E-35FF-BE81-F47E-742CDC8D460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5485" end="248170.187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35914" y="4723616"/>
            <a:ext cx="487363" cy="48736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19" name="Рукописный ввод 18">
                <a:extLst>
                  <a:ext uri="{FF2B5EF4-FFF2-40B4-BE49-F238E27FC236}">
                    <a16:creationId xmlns:a16="http://schemas.microsoft.com/office/drawing/2014/main" id="{C6CB1744-5902-C40F-D0C6-522052FEEEF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848080" y="4105800"/>
              <a:ext cx="2042280" cy="37440"/>
            </p14:xfrm>
          </p:contentPart>
        </mc:Choice>
        <mc:Fallback>
          <p:pic>
            <p:nvPicPr>
              <p:cNvPr id="19" name="Рукописный ввод 18">
                <a:extLst>
                  <a:ext uri="{FF2B5EF4-FFF2-40B4-BE49-F238E27FC236}">
                    <a16:creationId xmlns:a16="http://schemas.microsoft.com/office/drawing/2014/main" id="{C6CB1744-5902-C40F-D0C6-522052FEEE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32240" y="4042440"/>
                <a:ext cx="2073600" cy="16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2892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37"/>
    </mc:Choice>
    <mc:Fallback>
      <p:transition spd="slow" advTm="23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7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2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4" objId="4"/>
        <p14:stopEvt time="23267" objId="4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9383CF4B-B9FB-806E-065E-98EA2C3A8AA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773" r="8186" b="-1"/>
          <a:stretch/>
        </p:blipFill>
        <p:spPr>
          <a:xfrm>
            <a:off x="8365657" y="1629504"/>
            <a:ext cx="3752202" cy="2803292"/>
          </a:xfrm>
          <a:prstGeom prst="rect">
            <a:avLst/>
          </a:prstGeom>
        </p:spPr>
      </p:pic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7345810C-0946-DC5D-581B-7388DB28A38B}"/>
              </a:ext>
            </a:extLst>
          </p:cNvPr>
          <p:cNvGrpSpPr/>
          <p:nvPr/>
        </p:nvGrpSpPr>
        <p:grpSpPr>
          <a:xfrm>
            <a:off x="3585342" y="1519469"/>
            <a:ext cx="4567656" cy="2962248"/>
            <a:chOff x="6786578" y="3729418"/>
            <a:chExt cx="4634268" cy="2941392"/>
          </a:xfrm>
        </p:grpSpPr>
        <p:grpSp>
          <p:nvGrpSpPr>
            <p:cNvPr id="32" name="Группа 31">
              <a:extLst>
                <a:ext uri="{FF2B5EF4-FFF2-40B4-BE49-F238E27FC236}">
                  <a16:creationId xmlns:a16="http://schemas.microsoft.com/office/drawing/2014/main" id="{79EE124E-B01B-1C5E-3256-2F5F7E547C46}"/>
                </a:ext>
              </a:extLst>
            </p:cNvPr>
            <p:cNvGrpSpPr/>
            <p:nvPr/>
          </p:nvGrpSpPr>
          <p:grpSpPr>
            <a:xfrm>
              <a:off x="6786578" y="4090759"/>
              <a:ext cx="4634268" cy="2580051"/>
              <a:chOff x="7111586" y="3954162"/>
              <a:chExt cx="4634268" cy="2580051"/>
            </a:xfrm>
          </p:grpSpPr>
          <p:pic>
            <p:nvPicPr>
              <p:cNvPr id="5" name="Рисунок 4">
                <a:extLst>
                  <a:ext uri="{FF2B5EF4-FFF2-40B4-BE49-F238E27FC236}">
                    <a16:creationId xmlns:a16="http://schemas.microsoft.com/office/drawing/2014/main" id="{CC4AB230-FD9C-C630-0A66-2049B833D3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28022" t="3019" b="37220"/>
              <a:stretch/>
            </p:blipFill>
            <p:spPr>
              <a:xfrm>
                <a:off x="8134864" y="3954162"/>
                <a:ext cx="3610990" cy="2268352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849910E-30EB-4DF4-6DEF-AF5FE643BD17}"/>
                  </a:ext>
                </a:extLst>
              </p:cNvPr>
              <p:cNvSpPr txBox="1"/>
              <p:nvPr/>
            </p:nvSpPr>
            <p:spPr>
              <a:xfrm>
                <a:off x="7285057" y="4082848"/>
                <a:ext cx="119860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Tr.* per Day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3428F46-1FE7-B183-C329-23DEE63C05A3}"/>
                  </a:ext>
                </a:extLst>
              </p:cNvPr>
              <p:cNvSpPr txBox="1"/>
              <p:nvPr/>
            </p:nvSpPr>
            <p:spPr>
              <a:xfrm>
                <a:off x="7254912" y="4488032"/>
                <a:ext cx="124110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Tr. per Week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666D130-3C95-2BEB-83FC-E2F59E093819}"/>
                  </a:ext>
                </a:extLst>
              </p:cNvPr>
              <p:cNvSpPr txBox="1"/>
              <p:nvPr/>
            </p:nvSpPr>
            <p:spPr>
              <a:xfrm>
                <a:off x="7111586" y="4925093"/>
                <a:ext cx="149235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Tr. per 2 Weeks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8532FCD-A4EC-E314-FB23-F8E5EE45E0AC}"/>
                  </a:ext>
                </a:extLst>
              </p:cNvPr>
              <p:cNvSpPr txBox="1"/>
              <p:nvPr/>
            </p:nvSpPr>
            <p:spPr>
              <a:xfrm>
                <a:off x="7238310" y="5371203"/>
                <a:ext cx="128009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Tr. per Month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9C20BC2-0AD1-7D5F-88F9-23562097C829}"/>
                  </a:ext>
                </a:extLst>
              </p:cNvPr>
              <p:cNvSpPr txBox="1"/>
              <p:nvPr/>
            </p:nvSpPr>
            <p:spPr>
              <a:xfrm>
                <a:off x="7555019" y="5806218"/>
                <a:ext cx="79495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Is Fraud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51EE5BD-7A2F-E477-E891-6A9EDF48049F}"/>
                  </a:ext>
                </a:extLst>
              </p:cNvPr>
              <p:cNvSpPr txBox="1"/>
              <p:nvPr/>
            </p:nvSpPr>
            <p:spPr>
              <a:xfrm>
                <a:off x="8161386" y="6121639"/>
                <a:ext cx="690717" cy="412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Tr.* per Day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2B19160-348F-B0A3-D727-88876ECD0307}"/>
                  </a:ext>
                </a:extLst>
              </p:cNvPr>
              <p:cNvSpPr txBox="1"/>
              <p:nvPr/>
            </p:nvSpPr>
            <p:spPr>
              <a:xfrm>
                <a:off x="8764944" y="6121639"/>
                <a:ext cx="785642" cy="412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Tr. per Week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591AD21-B9C8-37D2-D11D-6004ED9E56BC}"/>
                  </a:ext>
                </a:extLst>
              </p:cNvPr>
              <p:cNvSpPr txBox="1"/>
              <p:nvPr/>
            </p:nvSpPr>
            <p:spPr>
              <a:xfrm>
                <a:off x="9293483" y="6121640"/>
                <a:ext cx="706646" cy="412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Tr. per 2 Weeks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ED58B96-46A0-B36F-C48D-CB82C98B8B02}"/>
                  </a:ext>
                </a:extLst>
              </p:cNvPr>
              <p:cNvSpPr txBox="1"/>
              <p:nvPr/>
            </p:nvSpPr>
            <p:spPr>
              <a:xfrm>
                <a:off x="9915275" y="6121639"/>
                <a:ext cx="644252" cy="412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Tr. per Month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7CD3DF6-A2CA-6CCA-062A-4B1716E4795E}"/>
                  </a:ext>
                </a:extLst>
              </p:cNvPr>
              <p:cNvSpPr txBox="1"/>
              <p:nvPr/>
            </p:nvSpPr>
            <p:spPr>
              <a:xfrm>
                <a:off x="10474672" y="6121640"/>
                <a:ext cx="644251" cy="412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>
                    <a:ea typeface="Lato" panose="020F0502020204030203" pitchFamily="34" charset="0"/>
                    <a:cs typeface="Lato" panose="020F0502020204030203" pitchFamily="34" charset="0"/>
                  </a:rPr>
                  <a:t>Tr. per Month</a:t>
                </a:r>
                <a:endParaRPr lang="ru-RU" sz="1050" dirty="0"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68C74ED-92C3-5AAE-4DF0-2C138EAA7A73}"/>
                </a:ext>
              </a:extLst>
            </p:cNvPr>
            <p:cNvSpPr txBox="1"/>
            <p:nvPr/>
          </p:nvSpPr>
          <p:spPr>
            <a:xfrm>
              <a:off x="7634651" y="3729418"/>
              <a:ext cx="3181853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>
                  <a:ea typeface="Lato" panose="020F0502020204030203" pitchFamily="34" charset="0"/>
                  <a:cs typeface="Lato" panose="020F0502020204030203" pitchFamily="34" charset="0"/>
                </a:rPr>
                <a:t>Correlation between Transaction Frequency and Fraud</a:t>
              </a:r>
              <a:endParaRPr lang="ru-RU" sz="1100" dirty="0"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pic>
        <p:nvPicPr>
          <p:cNvPr id="14" name="Рисунок 13" descr="Изображение выглядит как текст, линия, График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A3C4F358-3E21-2C2D-4488-D90FB2CB18E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106" r="1069" b="2559"/>
          <a:stretch/>
        </p:blipFill>
        <p:spPr>
          <a:xfrm>
            <a:off x="190048" y="1661189"/>
            <a:ext cx="3322909" cy="2424844"/>
          </a:xfrm>
          <a:prstGeom prst="rect">
            <a:avLst/>
          </a:prstGeom>
        </p:spPr>
      </p:pic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4871CB65-58F3-F677-FA00-E47944B6B47E}"/>
              </a:ext>
            </a:extLst>
          </p:cNvPr>
          <p:cNvSpPr txBox="1">
            <a:spLocks/>
          </p:cNvSpPr>
          <p:nvPr/>
        </p:nvSpPr>
        <p:spPr>
          <a:xfrm>
            <a:off x="447582" y="8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>
                <a:ea typeface="Lato" panose="020F0502020204030203" pitchFamily="34" charset="0"/>
                <a:cs typeface="Lato" panose="020F0502020204030203" pitchFamily="34" charset="0"/>
              </a:rPr>
              <a:t>Data Understanding and Preparation</a:t>
            </a:r>
            <a:endParaRPr lang="ru-RU" sz="36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1D45F62A-6586-E31C-06C9-58633228723C}"/>
              </a:ext>
            </a:extLst>
          </p:cNvPr>
          <p:cNvGrpSpPr/>
          <p:nvPr/>
        </p:nvGrpSpPr>
        <p:grpSpPr>
          <a:xfrm>
            <a:off x="307344" y="5020217"/>
            <a:ext cx="2282048" cy="1569037"/>
            <a:chOff x="435833" y="6511758"/>
            <a:chExt cx="1225365" cy="941666"/>
          </a:xfrm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8760F8DE-34E6-637F-5BA6-6E13D132CEFA}"/>
                </a:ext>
              </a:extLst>
            </p:cNvPr>
            <p:cNvSpPr/>
            <p:nvPr/>
          </p:nvSpPr>
          <p:spPr>
            <a:xfrm>
              <a:off x="435833" y="6511758"/>
              <a:ext cx="1209105" cy="941666"/>
            </a:xfrm>
            <a:prstGeom prst="roundRect">
              <a:avLst/>
            </a:prstGeom>
            <a:solidFill>
              <a:srgbClr val="F9F9F9"/>
            </a:solidFill>
            <a:ln>
              <a:solidFill>
                <a:srgbClr val="00528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 err="1">
                <a:solidFill>
                  <a:schemeClr val="tx1"/>
                </a:solidFill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57A5662-C793-F0BE-EF1D-1EC81C7D5E1E}"/>
                </a:ext>
              </a:extLst>
            </p:cNvPr>
            <p:cNvSpPr txBox="1"/>
            <p:nvPr/>
          </p:nvSpPr>
          <p:spPr>
            <a:xfrm>
              <a:off x="551800" y="6877444"/>
              <a:ext cx="1008112" cy="157007"/>
            </a:xfrm>
            <a:prstGeom prst="rect">
              <a:avLst/>
            </a:prstGeom>
            <a:solidFill>
              <a:srgbClr val="EAEDFC"/>
            </a:solidFill>
            <a:ln>
              <a:solidFill>
                <a:srgbClr val="00528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>
                  <a:ea typeface="Lato" panose="020F0502020204030203" pitchFamily="34" charset="0"/>
                  <a:cs typeface="Lato" panose="020F0502020204030203" pitchFamily="34" charset="0"/>
                </a:rPr>
                <a:t>Data Cleaning</a:t>
              </a:r>
              <a:endParaRPr lang="ru-RU" sz="1100" dirty="0" err="1"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23DA60B-D303-DA4A-DE50-378EBAF507E0}"/>
                </a:ext>
              </a:extLst>
            </p:cNvPr>
            <p:cNvSpPr txBox="1"/>
            <p:nvPr/>
          </p:nvSpPr>
          <p:spPr>
            <a:xfrm>
              <a:off x="553460" y="7161644"/>
              <a:ext cx="1008112" cy="157007"/>
            </a:xfrm>
            <a:prstGeom prst="rect">
              <a:avLst/>
            </a:prstGeom>
            <a:solidFill>
              <a:srgbClr val="EAEDFC"/>
            </a:solidFill>
            <a:ln>
              <a:solidFill>
                <a:srgbClr val="00528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>
                  <a:ea typeface="Lato" panose="020F0502020204030203" pitchFamily="34" charset="0"/>
                  <a:cs typeface="Lato" panose="020F0502020204030203" pitchFamily="34" charset="0"/>
                </a:rPr>
                <a:t>Data Validation</a:t>
              </a:r>
              <a:endParaRPr lang="ru-RU" sz="1100" dirty="0" err="1"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3C5A960-6C72-2468-92D6-DE465C0CB9F0}"/>
                </a:ext>
              </a:extLst>
            </p:cNvPr>
            <p:cNvSpPr txBox="1"/>
            <p:nvPr/>
          </p:nvSpPr>
          <p:spPr>
            <a:xfrm>
              <a:off x="490925" y="6568648"/>
              <a:ext cx="1170273" cy="221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ea typeface="Lato" panose="020F0502020204030203" pitchFamily="34" charset="0"/>
                  <a:cs typeface="Lato" panose="020F0502020204030203" pitchFamily="34" charset="0"/>
                </a:rPr>
                <a:t>Data Preparation</a:t>
              </a:r>
              <a:endParaRPr lang="ru-RU" dirty="0" err="1"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id="{6684C34C-1419-61A1-ACD7-2D225827D02C}"/>
              </a:ext>
            </a:extLst>
          </p:cNvPr>
          <p:cNvSpPr/>
          <p:nvPr/>
        </p:nvSpPr>
        <p:spPr>
          <a:xfrm>
            <a:off x="2925479" y="5045237"/>
            <a:ext cx="9118240" cy="1518993"/>
          </a:xfrm>
          <a:prstGeom prst="roundRect">
            <a:avLst/>
          </a:prstGeom>
          <a:solidFill>
            <a:srgbClr val="F9F9F9"/>
          </a:solidFill>
          <a:ln>
            <a:solidFill>
              <a:srgbClr val="00528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>
              <a:solidFill>
                <a:schemeClr val="tx1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C48412-1689-12BA-0975-160C173BDDA9}"/>
              </a:ext>
            </a:extLst>
          </p:cNvPr>
          <p:cNvSpPr txBox="1"/>
          <p:nvPr/>
        </p:nvSpPr>
        <p:spPr>
          <a:xfrm>
            <a:off x="6286668" y="5058047"/>
            <a:ext cx="2322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ea typeface="Lato" panose="020F0502020204030203" pitchFamily="34" charset="0"/>
                <a:cs typeface="Lato" panose="020F0502020204030203" pitchFamily="34" charset="0"/>
              </a:rPr>
              <a:t>Feature Engineering</a:t>
            </a:r>
            <a:endParaRPr lang="ru-RU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45D5C6C4-01D5-154D-F6E5-FDB21B14B914}"/>
              </a:ext>
            </a:extLst>
          </p:cNvPr>
          <p:cNvSpPr/>
          <p:nvPr/>
        </p:nvSpPr>
        <p:spPr>
          <a:xfrm>
            <a:off x="3042506" y="5456949"/>
            <a:ext cx="3155091" cy="929634"/>
          </a:xfrm>
          <a:prstGeom prst="rect">
            <a:avLst/>
          </a:prstGeom>
          <a:solidFill>
            <a:srgbClr val="C1D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>
              <a:solidFill>
                <a:schemeClr val="tx1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F9AA74F-3091-A429-C430-FC2808C2BB24}"/>
              </a:ext>
            </a:extLst>
          </p:cNvPr>
          <p:cNvSpPr txBox="1"/>
          <p:nvPr/>
        </p:nvSpPr>
        <p:spPr>
          <a:xfrm>
            <a:off x="3432379" y="5479951"/>
            <a:ext cx="2310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ea typeface="Lato" panose="020F0502020204030203" pitchFamily="34" charset="0"/>
                <a:cs typeface="Lato" panose="020F0502020204030203" pitchFamily="34" charset="0"/>
              </a:rPr>
              <a:t>Time-based features</a:t>
            </a:r>
            <a:endParaRPr lang="ru-RU" sz="16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B7414DC-4C70-2540-5AC6-C60C9DD1A55D}"/>
              </a:ext>
            </a:extLst>
          </p:cNvPr>
          <p:cNvSpPr txBox="1"/>
          <p:nvPr/>
        </p:nvSpPr>
        <p:spPr>
          <a:xfrm>
            <a:off x="3204862" y="5921766"/>
            <a:ext cx="852497" cy="253916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r>
              <a:rPr lang="en-GB" sz="1050" dirty="0">
                <a:ea typeface="Lato" panose="020F0502020204030203" pitchFamily="34" charset="0"/>
                <a:cs typeface="Lato" panose="020F0502020204030203" pitchFamily="34" charset="0"/>
              </a:rPr>
              <a:t>Hour of Day</a:t>
            </a:r>
            <a:endParaRPr lang="ru-RU" sz="105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D87ACE22-C9DF-3C76-F4E0-4BA5B67DCE4C}"/>
              </a:ext>
            </a:extLst>
          </p:cNvPr>
          <p:cNvSpPr/>
          <p:nvPr/>
        </p:nvSpPr>
        <p:spPr>
          <a:xfrm>
            <a:off x="6379593" y="5456949"/>
            <a:ext cx="3040427" cy="932427"/>
          </a:xfrm>
          <a:prstGeom prst="rect">
            <a:avLst/>
          </a:prstGeom>
          <a:solidFill>
            <a:srgbClr val="C1D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>
              <a:solidFill>
                <a:schemeClr val="tx1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4C555E0-B5C6-370C-EC93-ABAD67E2C43D}"/>
              </a:ext>
            </a:extLst>
          </p:cNvPr>
          <p:cNvSpPr txBox="1"/>
          <p:nvPr/>
        </p:nvSpPr>
        <p:spPr>
          <a:xfrm>
            <a:off x="6900364" y="5449903"/>
            <a:ext cx="24323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ea typeface="Lato" panose="020F0502020204030203" pitchFamily="34" charset="0"/>
                <a:cs typeface="Lato" panose="020F0502020204030203" pitchFamily="34" charset="0"/>
              </a:rPr>
              <a:t>Transaction Features</a:t>
            </a:r>
            <a:endParaRPr lang="ru-RU" sz="16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BF3763B-E958-8FCF-B858-70596EA0200F}"/>
              </a:ext>
            </a:extLst>
          </p:cNvPr>
          <p:cNvSpPr txBox="1"/>
          <p:nvPr/>
        </p:nvSpPr>
        <p:spPr>
          <a:xfrm>
            <a:off x="4134529" y="5928802"/>
            <a:ext cx="992950" cy="261610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r>
              <a:rPr lang="en-GB" sz="1100" dirty="0">
                <a:ea typeface="Lato" panose="020F0502020204030203" pitchFamily="34" charset="0"/>
                <a:cs typeface="Lato" panose="020F0502020204030203" pitchFamily="34" charset="0"/>
              </a:rPr>
              <a:t>Day of Week</a:t>
            </a:r>
            <a:endParaRPr lang="ru-RU" sz="11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F6E0A71-089F-A2F3-C4E8-A031122AE7B8}"/>
              </a:ext>
            </a:extLst>
          </p:cNvPr>
          <p:cNvSpPr txBox="1"/>
          <p:nvPr/>
        </p:nvSpPr>
        <p:spPr>
          <a:xfrm>
            <a:off x="5204649" y="5924606"/>
            <a:ext cx="852497" cy="261610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r>
              <a:rPr lang="en-GB" sz="1100" dirty="0">
                <a:ea typeface="Lato" panose="020F0502020204030203" pitchFamily="34" charset="0"/>
                <a:cs typeface="Lato" panose="020F0502020204030203" pitchFamily="34" charset="0"/>
              </a:rPr>
              <a:t>Is Weekend</a:t>
            </a:r>
            <a:endParaRPr lang="ru-RU" sz="11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3A9BF32-2605-C215-486D-E0961B83E6CF}"/>
              </a:ext>
            </a:extLst>
          </p:cNvPr>
          <p:cNvSpPr txBox="1"/>
          <p:nvPr/>
        </p:nvSpPr>
        <p:spPr>
          <a:xfrm>
            <a:off x="6421995" y="5914072"/>
            <a:ext cx="776689" cy="261610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ea typeface="Lato" panose="020F0502020204030203" pitchFamily="34" charset="0"/>
                <a:cs typeface="Lato" panose="020F0502020204030203" pitchFamily="34" charset="0"/>
              </a:rPr>
              <a:t>Amount</a:t>
            </a:r>
            <a:endParaRPr lang="ru-RU" sz="11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879425B-F26F-8B89-970A-13873F126B6C}"/>
              </a:ext>
            </a:extLst>
          </p:cNvPr>
          <p:cNvSpPr txBox="1"/>
          <p:nvPr/>
        </p:nvSpPr>
        <p:spPr>
          <a:xfrm>
            <a:off x="7252412" y="5923162"/>
            <a:ext cx="893312" cy="261610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ea typeface="Lato" panose="020F0502020204030203" pitchFamily="34" charset="0"/>
                <a:cs typeface="Lato" panose="020F0502020204030203" pitchFamily="34" charset="0"/>
              </a:rPr>
              <a:t>Log Amount</a:t>
            </a:r>
            <a:endParaRPr lang="ru-RU" sz="11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3DF2089-56EA-FAEB-40D1-0A62257474BB}"/>
              </a:ext>
            </a:extLst>
          </p:cNvPr>
          <p:cNvSpPr txBox="1"/>
          <p:nvPr/>
        </p:nvSpPr>
        <p:spPr>
          <a:xfrm>
            <a:off x="8191587" y="5897957"/>
            <a:ext cx="1062974" cy="430887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ea typeface="Lato" panose="020F0502020204030203" pitchFamily="34" charset="0"/>
                <a:cs typeface="Lato" panose="020F0502020204030203" pitchFamily="34" charset="0"/>
              </a:rPr>
              <a:t>Distance from Merchant</a:t>
            </a:r>
            <a:endParaRPr lang="ru-RU" sz="11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3" name="Прямоугольник 42">
            <a:extLst>
              <a:ext uri="{FF2B5EF4-FFF2-40B4-BE49-F238E27FC236}">
                <a16:creationId xmlns:a16="http://schemas.microsoft.com/office/drawing/2014/main" id="{D7A68CC8-232A-969D-DC92-5B84249195FA}"/>
              </a:ext>
            </a:extLst>
          </p:cNvPr>
          <p:cNvSpPr/>
          <p:nvPr/>
        </p:nvSpPr>
        <p:spPr>
          <a:xfrm>
            <a:off x="9664292" y="5453102"/>
            <a:ext cx="2142183" cy="933481"/>
          </a:xfrm>
          <a:prstGeom prst="rect">
            <a:avLst/>
          </a:prstGeom>
          <a:solidFill>
            <a:srgbClr val="C1D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>
              <a:solidFill>
                <a:schemeClr val="tx1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F130837-2BBB-9955-7AF5-B48C62742702}"/>
              </a:ext>
            </a:extLst>
          </p:cNvPr>
          <p:cNvSpPr txBox="1"/>
          <p:nvPr/>
        </p:nvSpPr>
        <p:spPr>
          <a:xfrm>
            <a:off x="9679194" y="5919619"/>
            <a:ext cx="776689" cy="261610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ea typeface="Lato" panose="020F0502020204030203" pitchFamily="34" charset="0"/>
                <a:cs typeface="Lato" panose="020F0502020204030203" pitchFamily="34" charset="0"/>
              </a:rPr>
              <a:t>Age</a:t>
            </a:r>
            <a:endParaRPr lang="ru-RU" sz="11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763168F-E0D1-2CB7-7E7F-7FD2825E012F}"/>
              </a:ext>
            </a:extLst>
          </p:cNvPr>
          <p:cNvSpPr txBox="1"/>
          <p:nvPr/>
        </p:nvSpPr>
        <p:spPr>
          <a:xfrm>
            <a:off x="10479209" y="5792690"/>
            <a:ext cx="1257246" cy="261610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ea typeface="Lato" panose="020F0502020204030203" pitchFamily="34" charset="0"/>
                <a:cs typeface="Lato" panose="020F0502020204030203" pitchFamily="34" charset="0"/>
              </a:rPr>
              <a:t>City Population</a:t>
            </a:r>
            <a:endParaRPr lang="ru-RU" sz="11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8AD8A01-9180-EA8E-1415-AA85A603DE10}"/>
              </a:ext>
            </a:extLst>
          </p:cNvPr>
          <p:cNvSpPr txBox="1"/>
          <p:nvPr/>
        </p:nvSpPr>
        <p:spPr>
          <a:xfrm>
            <a:off x="10721407" y="6067234"/>
            <a:ext cx="776689" cy="261610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>
                <a:ea typeface="Lato" panose="020F0502020204030203" pitchFamily="34" charset="0"/>
                <a:cs typeface="Lato" panose="020F0502020204030203" pitchFamily="34" charset="0"/>
              </a:rPr>
              <a:t>Gender</a:t>
            </a:r>
            <a:endParaRPr lang="ru-RU" sz="11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7768274-C2F4-72B3-8D90-5511265DDF23}"/>
              </a:ext>
            </a:extLst>
          </p:cNvPr>
          <p:cNvSpPr txBox="1"/>
          <p:nvPr/>
        </p:nvSpPr>
        <p:spPr>
          <a:xfrm>
            <a:off x="9664292" y="5453202"/>
            <a:ext cx="1988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ea typeface="Lato" panose="020F0502020204030203" pitchFamily="34" charset="0"/>
                <a:cs typeface="Lato" panose="020F0502020204030203" pitchFamily="34" charset="0"/>
              </a:rPr>
              <a:t>Customer Features</a:t>
            </a:r>
            <a:endParaRPr lang="ru-RU" sz="1600" dirty="0" err="1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8" name="Стрелка: вправо 47">
            <a:extLst>
              <a:ext uri="{FF2B5EF4-FFF2-40B4-BE49-F238E27FC236}">
                <a16:creationId xmlns:a16="http://schemas.microsoft.com/office/drawing/2014/main" id="{90BFFEE8-F758-D4BB-6AB9-A2B2124F9A55}"/>
              </a:ext>
            </a:extLst>
          </p:cNvPr>
          <p:cNvSpPr/>
          <p:nvPr/>
        </p:nvSpPr>
        <p:spPr>
          <a:xfrm>
            <a:off x="2553051" y="5704958"/>
            <a:ext cx="428160" cy="219386"/>
          </a:xfrm>
          <a:prstGeom prst="rightArrow">
            <a:avLst/>
          </a:prstGeom>
          <a:solidFill>
            <a:srgbClr val="C1D0F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ElevenLabs_2025-01-24T20_17_21_Aria_pre_s45_sb75_se0_b_m2 (3)">
            <a:hlinkClick r:id="" action="ppaction://media"/>
            <a:extLst>
              <a:ext uri="{FF2B5EF4-FFF2-40B4-BE49-F238E27FC236}">
                <a16:creationId xmlns:a16="http://schemas.microsoft.com/office/drawing/2014/main" id="{764007CB-F1B4-CEEC-9039-26FBA4F6A6B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8800" end="174470.187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08577" y="623388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34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33"/>
    </mc:Choice>
    <mc:Fallback>
      <p:transition spd="slow" advTm="67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" objId="2"/>
        <p14:stopEvt time="67833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9568B97-2BF0-EE8D-CA23-37B72BCE9A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73733" y="1828719"/>
            <a:ext cx="5181600" cy="2195067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3 datasets: original, </a:t>
            </a:r>
            <a:r>
              <a:rPr lang="en-US" sz="2000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SMOTE-oversampled</a:t>
            </a:r>
            <a:r>
              <a:rPr lang="en-US" sz="20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, and </a:t>
            </a:r>
            <a:r>
              <a:rPr lang="en-US" sz="2000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NearMiss-undersampled</a:t>
            </a:r>
            <a:r>
              <a:rPr lang="en-US" sz="2000" dirty="0"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endParaRPr lang="en-US" sz="2000" b="0" i="0" dirty="0">
              <a:effectLst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Training of </a:t>
            </a:r>
            <a:r>
              <a:rPr lang="en-US" sz="2000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decision tree </a:t>
            </a:r>
            <a:r>
              <a:rPr lang="en-US" sz="20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and </a:t>
            </a:r>
            <a:r>
              <a:rPr lang="en-US" sz="2000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random forest classifiers</a:t>
            </a:r>
            <a:r>
              <a:rPr lang="ru-RU" sz="2000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endParaRPr lang="en-US" sz="2000" b="0" i="0" dirty="0">
              <a:solidFill>
                <a:srgbClr val="005284"/>
              </a:solidFill>
              <a:effectLst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dirty="0">
                <a:ea typeface="Lato" panose="020F0502020204030203" pitchFamily="34" charset="0"/>
                <a:cs typeface="Lato" panose="020F0502020204030203" pitchFamily="34" charset="0"/>
                <a:sym typeface="Wingdings" panose="05000000000000000000" pitchFamily="2" charset="2"/>
              </a:rPr>
              <a:t> 6 models with varying Class-wise Performance</a:t>
            </a:r>
            <a:r>
              <a:rPr lang="ru-RU" sz="2000" dirty="0">
                <a:ea typeface="Lato" panose="020F0502020204030203" pitchFamily="34" charset="0"/>
                <a:cs typeface="Lato" panose="020F0502020204030203" pitchFamily="34" charset="0"/>
                <a:sym typeface="Wingdings" panose="05000000000000000000" pitchFamily="2" charset="2"/>
              </a:rPr>
              <a:t>.</a:t>
            </a:r>
            <a:endParaRPr lang="de-DE" sz="2000" b="0" i="0" dirty="0">
              <a:effectLst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59F3BD6-2CE4-6761-13B4-D4336C722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358" y="1798937"/>
            <a:ext cx="5654710" cy="2642013"/>
          </a:xfrm>
        </p:spPr>
        <p:txBody>
          <a:bodyPr>
            <a:normAutofit/>
          </a:bodyPr>
          <a:lstStyle/>
          <a:p>
            <a:r>
              <a:rPr lang="en-GB" sz="20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V</a:t>
            </a:r>
            <a:r>
              <a:rPr lang="en-US" sz="2000" b="0" i="0" dirty="0" err="1">
                <a:effectLst/>
                <a:ea typeface="Lato" panose="020F0502020204030203" pitchFamily="34" charset="0"/>
                <a:cs typeface="Lato" panose="020F0502020204030203" pitchFamily="34" charset="0"/>
              </a:rPr>
              <a:t>isualization</a:t>
            </a:r>
            <a:r>
              <a:rPr lang="en-US" sz="20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 of prepared features in </a:t>
            </a:r>
            <a:r>
              <a:rPr lang="en-US" sz="2000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two-dimensional space </a:t>
            </a:r>
            <a:r>
              <a:rPr lang="en-US" sz="20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using UMAP.</a:t>
            </a:r>
            <a:endParaRPr lang="ru-RU" sz="2000" b="0" i="0" dirty="0">
              <a:effectLst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000" dirty="0">
                <a:ea typeface="Lato" panose="020F0502020204030203" pitchFamily="34" charset="0"/>
                <a:cs typeface="Lato" panose="020F0502020204030203" pitchFamily="34" charset="0"/>
              </a:rPr>
              <a:t>Exploration with </a:t>
            </a:r>
            <a:r>
              <a:rPr lang="en-US" sz="2000" b="0" i="0" dirty="0" err="1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KMeans</a:t>
            </a:r>
            <a:r>
              <a:rPr lang="en-US" sz="20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2000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DBSCAN</a:t>
            </a:r>
            <a:r>
              <a:rPr lang="en-US" sz="2000" b="0" i="0" dirty="0">
                <a:effectLst/>
                <a:ea typeface="Lato" panose="020F0502020204030203" pitchFamily="34" charset="0"/>
                <a:cs typeface="Lato" panose="020F0502020204030203" pitchFamily="34" charset="0"/>
              </a:rPr>
              <a:t>, and </a:t>
            </a:r>
            <a:r>
              <a:rPr lang="en-US" sz="2000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agglomerative hierarchical clustering</a:t>
            </a:r>
            <a:r>
              <a:rPr lang="en-GB" sz="2000" b="0" i="0" dirty="0">
                <a:solidFill>
                  <a:srgbClr val="005284"/>
                </a:solidFill>
                <a:effectLst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endParaRPr lang="ru-RU" sz="2000" b="0" i="0" dirty="0">
              <a:solidFill>
                <a:srgbClr val="005284"/>
              </a:solidFill>
              <a:effectLst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000" dirty="0"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2000" dirty="0">
                <a:ea typeface="Lato" panose="020F0502020204030203" pitchFamily="34" charset="0"/>
                <a:cs typeface="Lato" panose="020F0502020204030203" pitchFamily="34" charset="0"/>
              </a:rPr>
              <a:t>one were effective in distinguishing  fraudulent transactions from legitimate ones.</a:t>
            </a:r>
          </a:p>
          <a:p>
            <a:endParaRPr lang="ru-RU" sz="24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EE4E05-7DD2-EAA2-781B-049ABE29C624}"/>
              </a:ext>
            </a:extLst>
          </p:cNvPr>
          <p:cNvSpPr txBox="1"/>
          <p:nvPr/>
        </p:nvSpPr>
        <p:spPr>
          <a:xfrm>
            <a:off x="2216557" y="958050"/>
            <a:ext cx="1806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Clustering</a:t>
            </a:r>
            <a:endParaRPr lang="ru-RU" sz="2400" b="1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CFE403-35B7-72D4-C5E2-FAF5829AE0FA}"/>
              </a:ext>
            </a:extLst>
          </p:cNvPr>
          <p:cNvSpPr txBox="1"/>
          <p:nvPr/>
        </p:nvSpPr>
        <p:spPr>
          <a:xfrm>
            <a:off x="6758743" y="1050877"/>
            <a:ext cx="4565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Classification</a:t>
            </a:r>
            <a:endParaRPr lang="ru-RU" sz="2400" b="1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DBC190B-7E58-4B9F-3FF5-F2348916F33D}"/>
              </a:ext>
            </a:extLst>
          </p:cNvPr>
          <p:cNvCxnSpPr/>
          <p:nvPr/>
        </p:nvCxnSpPr>
        <p:spPr>
          <a:xfrm>
            <a:off x="5977230" y="-63318"/>
            <a:ext cx="0" cy="7980278"/>
          </a:xfrm>
          <a:prstGeom prst="line">
            <a:avLst/>
          </a:prstGeom>
          <a:ln w="57150">
            <a:solidFill>
              <a:srgbClr val="00528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4CCC470-C0A0-BCA8-5CB4-5D8C54FE7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3004" y="3915473"/>
            <a:ext cx="2853173" cy="2753061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AF2E12E-6340-B486-E429-E2B5B6316A35}"/>
              </a:ext>
            </a:extLst>
          </p:cNvPr>
          <p:cNvSpPr txBox="1">
            <a:spLocks/>
          </p:cNvSpPr>
          <p:nvPr/>
        </p:nvSpPr>
        <p:spPr>
          <a:xfrm>
            <a:off x="447582" y="8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>
                <a:ea typeface="Lato" panose="020F0502020204030203" pitchFamily="34" charset="0"/>
                <a:cs typeface="Lato" panose="020F0502020204030203" pitchFamily="34" charset="0"/>
              </a:rPr>
              <a:t>Modelling</a:t>
            </a:r>
            <a:endParaRPr lang="ru-RU" sz="36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678D8E-5F0E-F5D4-6557-8AB4F59DF171}"/>
              </a:ext>
            </a:extLst>
          </p:cNvPr>
          <p:cNvSpPr txBox="1"/>
          <p:nvPr/>
        </p:nvSpPr>
        <p:spPr>
          <a:xfrm>
            <a:off x="7593317" y="5662536"/>
            <a:ext cx="167390" cy="316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 err="1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1FF7AF89-B9A9-59D6-E6FC-BEAE88199884}"/>
              </a:ext>
            </a:extLst>
          </p:cNvPr>
          <p:cNvSpPr/>
          <p:nvPr/>
        </p:nvSpPr>
        <p:spPr>
          <a:xfrm>
            <a:off x="6458817" y="4732942"/>
            <a:ext cx="5482611" cy="1501248"/>
          </a:xfrm>
          <a:prstGeom prst="roundRect">
            <a:avLst/>
          </a:prstGeom>
          <a:solidFill>
            <a:srgbClr val="F3F8EC"/>
          </a:solidFill>
          <a:ln>
            <a:solidFill>
              <a:srgbClr val="00528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2E340E-1E52-5CF2-8AE9-CEFAF3FEFBDA}"/>
              </a:ext>
            </a:extLst>
          </p:cNvPr>
          <p:cNvSpPr txBox="1"/>
          <p:nvPr/>
        </p:nvSpPr>
        <p:spPr>
          <a:xfrm>
            <a:off x="8630367" y="4688333"/>
            <a:ext cx="1104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Training</a:t>
            </a:r>
            <a:endParaRPr lang="ru-RU" dirty="0" err="1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D7A7016-819F-C3F1-A193-C60D4D437EAB}"/>
              </a:ext>
            </a:extLst>
          </p:cNvPr>
          <p:cNvSpPr/>
          <p:nvPr/>
        </p:nvSpPr>
        <p:spPr>
          <a:xfrm>
            <a:off x="6696666" y="5105326"/>
            <a:ext cx="3185303" cy="1032883"/>
          </a:xfrm>
          <a:prstGeom prst="rect">
            <a:avLst/>
          </a:prstGeom>
          <a:solidFill>
            <a:srgbClr val="C1D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7E71CF-772D-77EE-669E-326C03E40848}"/>
              </a:ext>
            </a:extLst>
          </p:cNvPr>
          <p:cNvSpPr txBox="1"/>
          <p:nvPr/>
        </p:nvSpPr>
        <p:spPr>
          <a:xfrm>
            <a:off x="7844315" y="5037319"/>
            <a:ext cx="12009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Sampling</a:t>
            </a:r>
            <a:endParaRPr lang="ru-RU" sz="1600" dirty="0" err="1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BE6D21-5486-A23D-2223-5AF0FF71DF05}"/>
              </a:ext>
            </a:extLst>
          </p:cNvPr>
          <p:cNvSpPr txBox="1"/>
          <p:nvPr/>
        </p:nvSpPr>
        <p:spPr>
          <a:xfrm>
            <a:off x="6758743" y="5548280"/>
            <a:ext cx="810179" cy="430887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Original Data</a:t>
            </a:r>
            <a:endParaRPr lang="ru-RU" sz="1100" dirty="0" err="1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79C24C-5AE2-35E3-4145-6BA6B786EB83}"/>
              </a:ext>
            </a:extLst>
          </p:cNvPr>
          <p:cNvSpPr txBox="1"/>
          <p:nvPr/>
        </p:nvSpPr>
        <p:spPr>
          <a:xfrm>
            <a:off x="7651763" y="5538343"/>
            <a:ext cx="997426" cy="430887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SMOTE Oversampling</a:t>
            </a:r>
            <a:endParaRPr lang="ru-RU" sz="1100" dirty="0" err="1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427429-FAE0-E944-E4CA-51570F3A72F3}"/>
              </a:ext>
            </a:extLst>
          </p:cNvPr>
          <p:cNvSpPr txBox="1"/>
          <p:nvPr/>
        </p:nvSpPr>
        <p:spPr>
          <a:xfrm>
            <a:off x="8718844" y="5536742"/>
            <a:ext cx="1081876" cy="430887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 err="1"/>
              <a:t>NearMiss</a:t>
            </a:r>
            <a:r>
              <a:rPr lang="en-GB" sz="1100" dirty="0"/>
              <a:t> </a:t>
            </a:r>
            <a:r>
              <a:rPr lang="en-GB" sz="1100" dirty="0" err="1"/>
              <a:t>Undersampling</a:t>
            </a:r>
            <a:endParaRPr lang="ru-RU" sz="1100" dirty="0" err="1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E43A5531-68C7-E29E-8B86-24FC73EE16EB}"/>
              </a:ext>
            </a:extLst>
          </p:cNvPr>
          <p:cNvSpPr/>
          <p:nvPr/>
        </p:nvSpPr>
        <p:spPr>
          <a:xfrm>
            <a:off x="10009827" y="5085984"/>
            <a:ext cx="1643279" cy="1032883"/>
          </a:xfrm>
          <a:prstGeom prst="rect">
            <a:avLst/>
          </a:prstGeom>
          <a:solidFill>
            <a:srgbClr val="C1D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98F43E-9255-B344-1327-77077AE139DD}"/>
              </a:ext>
            </a:extLst>
          </p:cNvPr>
          <p:cNvSpPr txBox="1"/>
          <p:nvPr/>
        </p:nvSpPr>
        <p:spPr>
          <a:xfrm>
            <a:off x="10214484" y="5085984"/>
            <a:ext cx="11165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Models</a:t>
            </a:r>
            <a:endParaRPr lang="ru-RU" sz="1600" dirty="0" err="1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98F349-7624-506C-F715-B94EB98F9F1C}"/>
              </a:ext>
            </a:extLst>
          </p:cNvPr>
          <p:cNvSpPr txBox="1"/>
          <p:nvPr/>
        </p:nvSpPr>
        <p:spPr>
          <a:xfrm>
            <a:off x="10798396" y="5560212"/>
            <a:ext cx="810179" cy="430887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Decision Tree</a:t>
            </a:r>
            <a:endParaRPr lang="ru-RU" sz="1100" dirty="0" err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F8D905-D922-02B2-7121-22AAA91D4FA0}"/>
              </a:ext>
            </a:extLst>
          </p:cNvPr>
          <p:cNvSpPr txBox="1"/>
          <p:nvPr/>
        </p:nvSpPr>
        <p:spPr>
          <a:xfrm>
            <a:off x="10069740" y="5560212"/>
            <a:ext cx="690037" cy="430887"/>
          </a:xfrm>
          <a:prstGeom prst="rect">
            <a:avLst/>
          </a:prstGeom>
          <a:solidFill>
            <a:srgbClr val="EAEDFC"/>
          </a:solidFill>
          <a:ln>
            <a:solidFill>
              <a:srgbClr val="00528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Random Forest</a:t>
            </a:r>
            <a:endParaRPr lang="ru-RU" sz="1100" dirty="0" err="1"/>
          </a:p>
        </p:txBody>
      </p:sp>
      <p:pic>
        <p:nvPicPr>
          <p:cNvPr id="2" name="ElevenLabs_2025-01-24T20_17_21_Aria_pre_s45_sb75_se0_b_m2 (3)">
            <a:hlinkClick r:id="" action="ppaction://media"/>
            <a:extLst>
              <a:ext uri="{FF2B5EF4-FFF2-40B4-BE49-F238E27FC236}">
                <a16:creationId xmlns:a16="http://schemas.microsoft.com/office/drawing/2014/main" id="{DD1DC7D5-7292-6140-FD49-1AA7279E1D1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59400" end="85170.187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66527" y="6181171"/>
            <a:ext cx="487363" cy="48736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4" name="Рукописный ввод 23">
                <a:extLst>
                  <a:ext uri="{FF2B5EF4-FFF2-40B4-BE49-F238E27FC236}">
                    <a16:creationId xmlns:a16="http://schemas.microsoft.com/office/drawing/2014/main" id="{E1318373-6DB7-5F22-411A-770FEEA85A9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04840" y="4461120"/>
              <a:ext cx="2522880" cy="1635120"/>
            </p14:xfrm>
          </p:contentPart>
        </mc:Choice>
        <mc:Fallback>
          <p:pic>
            <p:nvPicPr>
              <p:cNvPr id="24" name="Рукописный ввод 23">
                <a:extLst>
                  <a:ext uri="{FF2B5EF4-FFF2-40B4-BE49-F238E27FC236}">
                    <a16:creationId xmlns:a16="http://schemas.microsoft.com/office/drawing/2014/main" id="{E1318373-6DB7-5F22-411A-770FEEA85A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89000" y="4397760"/>
                <a:ext cx="2554200" cy="176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8121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386"/>
    </mc:Choice>
    <mc:Fallback>
      <p:transition spd="slow" advTm="84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7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2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9" objId="2"/>
        <p14:stopEvt time="82363" objId="2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98D676-15B3-1212-4F04-A6AD39049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9124" y="1101713"/>
            <a:ext cx="4324507" cy="21802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188723-D058-F015-A4F9-B25DAB488B53}"/>
              </a:ext>
            </a:extLst>
          </p:cNvPr>
          <p:cNvSpPr txBox="1"/>
          <p:nvPr/>
        </p:nvSpPr>
        <p:spPr>
          <a:xfrm>
            <a:off x="6781162" y="3429000"/>
            <a:ext cx="457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i="0" dirty="0" err="1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NearMiss-undersampling</a:t>
            </a:r>
            <a:r>
              <a:rPr lang="de-DE" i="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de-DE" i="0" dirty="0" err="1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random</a:t>
            </a:r>
            <a:r>
              <a:rPr lang="de-DE" i="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i="0" dirty="0" err="1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forest</a:t>
            </a:r>
            <a:endParaRPr lang="de-DE" i="0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B3BE4D9-BB1D-82F5-C79A-9337C89F8A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5058" y="4107818"/>
            <a:ext cx="4572638" cy="21260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72A1EA-29D5-E22F-5A4D-37CAE5193079}"/>
              </a:ext>
            </a:extLst>
          </p:cNvPr>
          <p:cNvSpPr txBox="1"/>
          <p:nvPr/>
        </p:nvSpPr>
        <p:spPr>
          <a:xfrm>
            <a:off x="6781162" y="6233841"/>
            <a:ext cx="457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i="0" dirty="0" err="1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NearMiss-undersampling</a:t>
            </a:r>
            <a:r>
              <a:rPr lang="de-DE" i="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de-DE" i="0" dirty="0" err="1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</a:t>
            </a:r>
            <a:r>
              <a:rPr lang="de-DE" i="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i="0" dirty="0" err="1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tree</a:t>
            </a:r>
            <a:endParaRPr lang="de-DE" i="0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3859BD1-FC42-0F3A-F309-427922E412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008" y="3613666"/>
            <a:ext cx="4616221" cy="23127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F41A761-A432-9D7E-B5E5-EB4767960D04}"/>
              </a:ext>
            </a:extLst>
          </p:cNvPr>
          <p:cNvSpPr txBox="1"/>
          <p:nvPr/>
        </p:nvSpPr>
        <p:spPr>
          <a:xfrm>
            <a:off x="737716" y="6049175"/>
            <a:ext cx="4572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i="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SMOTE-</a:t>
            </a:r>
            <a:r>
              <a:rPr lang="de-DE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over</a:t>
            </a:r>
            <a:r>
              <a:rPr lang="de-DE" i="0" dirty="0" err="1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sampling</a:t>
            </a:r>
            <a:r>
              <a:rPr lang="de-DE" i="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de-DE" i="0" dirty="0" err="1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</a:t>
            </a:r>
            <a:r>
              <a:rPr lang="de-DE" i="0" dirty="0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i="0" dirty="0" err="1"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tree</a:t>
            </a:r>
            <a:endParaRPr lang="de-DE" i="0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D040F4-7AD5-400C-2417-0DC408002E5A}"/>
              </a:ext>
            </a:extLst>
          </p:cNvPr>
          <p:cNvSpPr txBox="1"/>
          <p:nvPr/>
        </p:nvSpPr>
        <p:spPr>
          <a:xfrm>
            <a:off x="447582" y="1305342"/>
            <a:ext cx="55248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Random Forests</a:t>
            </a:r>
            <a:r>
              <a:rPr lang="en-US" sz="2000" dirty="0">
                <a:ea typeface="Lato" panose="020F0502020204030203" pitchFamily="34" charset="0"/>
                <a:cs typeface="Lato" panose="020F0502020204030203" pitchFamily="34" charset="0"/>
              </a:rPr>
              <a:t>: </a:t>
            </a:r>
            <a:r>
              <a:rPr lang="en-GB" sz="2000" dirty="0">
                <a:ea typeface="Lato" panose="020F0502020204030203" pitchFamily="34" charset="0"/>
                <a:cs typeface="Lato" panose="020F0502020204030203" pitchFamily="34" charset="0"/>
              </a:rPr>
              <a:t>h</a:t>
            </a:r>
            <a:r>
              <a:rPr lang="en-US" sz="2000" dirty="0" err="1">
                <a:ea typeface="Lato" panose="020F0502020204030203" pitchFamily="34" charset="0"/>
                <a:cs typeface="Lato" panose="020F0502020204030203" pitchFamily="34" charset="0"/>
              </a:rPr>
              <a:t>igher</a:t>
            </a:r>
            <a:r>
              <a:rPr lang="en-US" sz="2000" dirty="0">
                <a:ea typeface="Lato" panose="020F0502020204030203" pitchFamily="34" charset="0"/>
                <a:cs typeface="Lato" panose="020F0502020204030203" pitchFamily="34" charset="0"/>
              </a:rPr>
              <a:t> precision.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Decision Trees</a:t>
            </a:r>
            <a:r>
              <a:rPr lang="en-US" sz="2000" dirty="0">
                <a:ea typeface="Lato" panose="020F0502020204030203" pitchFamily="34" charset="0"/>
                <a:cs typeface="Lato" panose="020F0502020204030203" pitchFamily="34" charset="0"/>
              </a:rPr>
              <a:t>: simpler, faster, task-dependent.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SMOTE</a:t>
            </a:r>
            <a:r>
              <a:rPr lang="en-US" sz="2000" dirty="0">
                <a:ea typeface="Lato" panose="020F0502020204030203" pitchFamily="34" charset="0"/>
                <a:cs typeface="Lato" panose="020F0502020204030203" pitchFamily="34" charset="0"/>
              </a:rPr>
              <a:t>: improves recall by reducing false negatives.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NearMiss</a:t>
            </a:r>
            <a:r>
              <a:rPr lang="en-US" sz="2000" dirty="0">
                <a:ea typeface="Lato" panose="020F0502020204030203" pitchFamily="34" charset="0"/>
                <a:cs typeface="Lato" panose="020F0502020204030203" pitchFamily="34" charset="0"/>
              </a:rPr>
              <a:t>: balances errors, higher fraud detection with more false positives.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5838674D-8DA1-5C34-37BB-46CE7CEA45D7}"/>
              </a:ext>
            </a:extLst>
          </p:cNvPr>
          <p:cNvSpPr txBox="1">
            <a:spLocks/>
          </p:cNvSpPr>
          <p:nvPr/>
        </p:nvSpPr>
        <p:spPr>
          <a:xfrm>
            <a:off x="447582" y="8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>
                <a:ea typeface="Lato" panose="020F0502020204030203" pitchFamily="34" charset="0"/>
                <a:cs typeface="Lato" panose="020F0502020204030203" pitchFamily="34" charset="0"/>
              </a:rPr>
              <a:t>Results</a:t>
            </a:r>
            <a:endParaRPr lang="ru-RU" sz="36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ElevenLabs_2025-01-24T20_17_21_Aria_pre_s45_sb75_se0_b_m2 (3)">
            <a:hlinkClick r:id="" action="ppaction://media"/>
            <a:extLst>
              <a:ext uri="{FF2B5EF4-FFF2-40B4-BE49-F238E27FC236}">
                <a16:creationId xmlns:a16="http://schemas.microsoft.com/office/drawing/2014/main" id="{59BECFED-A4C1-CFBC-93DD-C2AA7B27C82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42200" end="50870.187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58670" y="61748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752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56"/>
    </mc:Choice>
    <mc:Fallback>
      <p:transition spd="slow" advTm="34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8" objId="2"/>
        <p14:stopEvt time="33881" objId="2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509A2E-C589-D6CE-CAEF-E3F6CD3CD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136" y="101998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ea typeface="Lato" panose="020F0502020204030203" pitchFamily="34" charset="0"/>
                <a:cs typeface="Lato" panose="020F0502020204030203" pitchFamily="34" charset="0"/>
              </a:rPr>
              <a:t>Conclusion</a:t>
            </a:r>
            <a:endParaRPr lang="ru-RU" sz="360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CA775B-5FE3-4CE7-0CAA-7DE1213C83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9833" y="2986162"/>
            <a:ext cx="5267993" cy="1751588"/>
          </a:xfrm>
        </p:spPr>
        <p:txBody>
          <a:bodyPr>
            <a:noAutofit/>
          </a:bodyPr>
          <a:lstStyle/>
          <a:p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Explored </a:t>
            </a:r>
            <a:r>
              <a:rPr lang="en-US" sz="2400" dirty="0" err="1">
                <a:ea typeface="Lato" panose="020F0502020204030203" pitchFamily="34" charset="0"/>
                <a:cs typeface="Lato" panose="020F0502020204030203" pitchFamily="34" charset="0"/>
              </a:rPr>
              <a:t>KMeans</a:t>
            </a: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, DBSCAN, and hierarchical clustering—none effectively distinguished fraud.</a:t>
            </a:r>
          </a:p>
          <a:p>
            <a:pPr marL="0" indent="0">
              <a:buNone/>
            </a:pPr>
            <a:r>
              <a:rPr lang="ru-RU" sz="2400" dirty="0">
                <a:ea typeface="Lato" panose="020F0502020204030203" pitchFamily="34" charset="0"/>
                <a:cs typeface="Lato" panose="020F0502020204030203" pitchFamily="34" charset="0"/>
                <a:sym typeface="Wingdings" panose="05000000000000000000" pitchFamily="2" charset="2"/>
              </a:rPr>
              <a:t></a:t>
            </a:r>
            <a:r>
              <a:rPr lang="en-GB" sz="2400" dirty="0">
                <a:ea typeface="Lato" panose="020F0502020204030203" pitchFamily="34" charset="0"/>
                <a:cs typeface="Lato" panose="020F0502020204030203" pitchFamily="34" charset="0"/>
                <a:sym typeface="Wingdings" panose="05000000000000000000" pitchFamily="2" charset="2"/>
              </a:rPr>
              <a:t> </a:t>
            </a: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Shifted to </a:t>
            </a:r>
            <a:r>
              <a:rPr lang="en-US" sz="2400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supervised learning.</a:t>
            </a:r>
            <a:endParaRPr lang="ru-RU" sz="2400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6BD70C9-EE44-1993-D3F6-C4A4B006B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58572" y="2986162"/>
            <a:ext cx="5423595" cy="1751588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Random Forest or Decision Tree</a:t>
            </a: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 trained on </a:t>
            </a:r>
            <a:r>
              <a:rPr lang="en-US" sz="2400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the </a:t>
            </a:r>
            <a:r>
              <a:rPr lang="en-US" sz="2400" dirty="0" err="1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undersampled</a:t>
            </a:r>
            <a:r>
              <a:rPr lang="en-US" sz="2400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 dataset with </a:t>
            </a:r>
            <a:r>
              <a:rPr lang="en-US" sz="2400" dirty="0" err="1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NearMiss</a:t>
            </a: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 might be a better choice.</a:t>
            </a:r>
          </a:p>
          <a:p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Trade-off</a:t>
            </a:r>
            <a:r>
              <a:rPr lang="ru-RU" sz="2400" dirty="0"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400" dirty="0" err="1">
                <a:ea typeface="Lato" panose="020F0502020204030203" pitchFamily="34" charset="0"/>
                <a:cs typeface="Lato" panose="020F0502020204030203" pitchFamily="34" charset="0"/>
              </a:rPr>
              <a:t>NearMiss-undersampling</a:t>
            </a:r>
            <a:r>
              <a:rPr lang="en-US" sz="2400" dirty="0">
                <a:ea typeface="Lato" panose="020F0502020204030203" pitchFamily="34" charset="0"/>
                <a:cs typeface="Lato" panose="020F0502020204030203" pitchFamily="34" charset="0"/>
              </a:rPr>
              <a:t> excels in fraud detection but increases false alarms—key for credit card companies to weigh.</a:t>
            </a:r>
            <a:endParaRPr lang="ru-RU" sz="2400" dirty="0"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ru-RU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F59D5D-B97A-E337-F1E7-F364261B1EC3}"/>
              </a:ext>
            </a:extLst>
          </p:cNvPr>
          <p:cNvSpPr txBox="1"/>
          <p:nvPr/>
        </p:nvSpPr>
        <p:spPr>
          <a:xfrm>
            <a:off x="6787457" y="1690687"/>
            <a:ext cx="4565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Classification</a:t>
            </a:r>
            <a:endParaRPr lang="ru-RU" sz="2400" b="1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756FAD-C8FB-126F-2632-0ED6944D3618}"/>
              </a:ext>
            </a:extLst>
          </p:cNvPr>
          <p:cNvSpPr txBox="1"/>
          <p:nvPr/>
        </p:nvSpPr>
        <p:spPr>
          <a:xfrm>
            <a:off x="1854895" y="1690687"/>
            <a:ext cx="4565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005284"/>
                </a:solidFill>
                <a:ea typeface="Lato" panose="020F0502020204030203" pitchFamily="34" charset="0"/>
                <a:cs typeface="Lato" panose="020F0502020204030203" pitchFamily="34" charset="0"/>
              </a:rPr>
              <a:t>Clustering</a:t>
            </a:r>
            <a:endParaRPr lang="ru-RU" sz="2400" b="1" dirty="0">
              <a:solidFill>
                <a:srgbClr val="005284"/>
              </a:solidFill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ED3A8DE0-CEA6-7FD6-C3E4-FB9380416A35}"/>
              </a:ext>
            </a:extLst>
          </p:cNvPr>
          <p:cNvCxnSpPr/>
          <p:nvPr/>
        </p:nvCxnSpPr>
        <p:spPr>
          <a:xfrm>
            <a:off x="5771284" y="-79793"/>
            <a:ext cx="0" cy="7980278"/>
          </a:xfrm>
          <a:prstGeom prst="line">
            <a:avLst/>
          </a:prstGeom>
          <a:ln w="57150">
            <a:solidFill>
              <a:srgbClr val="00528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ElevenLabs_2025-01-24T20_17_21_Aria_pre_s45_sb75_se0_b_m2 (3)">
            <a:hlinkClick r:id="" action="ppaction://media"/>
            <a:extLst>
              <a:ext uri="{FF2B5EF4-FFF2-40B4-BE49-F238E27FC236}">
                <a16:creationId xmlns:a16="http://schemas.microsoft.com/office/drawing/2014/main" id="{7CB8C06A-CAAE-06B8-3E39-39047F1E410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852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062767" y="628717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117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43"/>
    </mc:Choice>
    <mc:Fallback>
      <p:transition spd="slow" advTm="42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0" objId="5"/>
        <p14:stopEvt time="41797" objId="5"/>
      </p14:showEvtLst>
    </p:ext>
  </p:extLs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1114</TotalTime>
  <Words>419</Words>
  <Application>Microsoft Office PowerPoint</Application>
  <PresentationFormat>Широкоэкранный</PresentationFormat>
  <Paragraphs>86</Paragraphs>
  <Slides>7</Slides>
  <Notes>1</Notes>
  <HiddenSlides>0</HiddenSlides>
  <MMClips>7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Lato</vt:lpstr>
      <vt:lpstr>Тема Office</vt:lpstr>
      <vt:lpstr>Credit Card Fraud Prediction</vt:lpstr>
      <vt:lpstr>Challenge</vt:lpstr>
      <vt:lpstr>Dataset</vt:lpstr>
      <vt:lpstr>Презентация PowerPoint</vt:lpstr>
      <vt:lpstr>Презентация PowerPoint</vt:lpstr>
      <vt:lpstr>Презентация PowerPoint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Elizaveta Kotikova</dc:creator>
  <cp:lastModifiedBy>Elizaveta Kotikova</cp:lastModifiedBy>
  <cp:revision>13</cp:revision>
  <dcterms:created xsi:type="dcterms:W3CDTF">2025-01-14T18:43:39Z</dcterms:created>
  <dcterms:modified xsi:type="dcterms:W3CDTF">2025-01-24T21:18:03Z</dcterms:modified>
</cp:coreProperties>
</file>

<file path=docProps/thumbnail.jpeg>
</file>